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Aileron" charset="1" panose="00000500000000000000"/>
      <p:regular r:id="rId32"/>
    </p:embeddedFont>
    <p:embeddedFont>
      <p:font typeface="Aileron Bold" charset="1" panose="00000800000000000000"/>
      <p:regular r:id="rId33"/>
    </p:embeddedFont>
    <p:embeddedFont>
      <p:font typeface="Aileron Italics" charset="1" panose="00000500000000000000"/>
      <p:regular r:id="rId34"/>
    </p:embeddedFont>
    <p:embeddedFont>
      <p:font typeface="Aileron Bold Italics" charset="1" panose="00000800000000000000"/>
      <p:regular r:id="rId35"/>
    </p:embeddedFont>
    <p:embeddedFont>
      <p:font typeface="Aileron Thin" charset="1" panose="00000300000000000000"/>
      <p:regular r:id="rId36"/>
    </p:embeddedFont>
    <p:embeddedFont>
      <p:font typeface="Aileron Thin Italics" charset="1" panose="00000300000000000000"/>
      <p:regular r:id="rId37"/>
    </p:embeddedFont>
    <p:embeddedFont>
      <p:font typeface="Aileron Light" charset="1" panose="00000400000000000000"/>
      <p:regular r:id="rId38"/>
    </p:embeddedFont>
    <p:embeddedFont>
      <p:font typeface="Aileron Light Italics" charset="1" panose="00000400000000000000"/>
      <p:regular r:id="rId39"/>
    </p:embeddedFont>
    <p:embeddedFont>
      <p:font typeface="Aileron Ultra-Bold" charset="1" panose="00000A00000000000000"/>
      <p:regular r:id="rId40"/>
    </p:embeddedFont>
    <p:embeddedFont>
      <p:font typeface="Aileron Ultra-Bold Italics" charset="1" panose="00000A00000000000000"/>
      <p:regular r:id="rId41"/>
    </p:embeddedFont>
    <p:embeddedFont>
      <p:font typeface="Aileron Heavy" charset="1" panose="00000A00000000000000"/>
      <p:regular r:id="rId42"/>
    </p:embeddedFont>
    <p:embeddedFont>
      <p:font typeface="Aileron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huggingface.co/datasets/samsum" TargetMode="External" Type="http://schemas.openxmlformats.org/officeDocument/2006/relationships/hyperlink"/><Relationship Id="rId4" Target="https://arxiv.org/abs/1911.12237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18" r="0" b="-41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0530" y="221807"/>
            <a:ext cx="1450371" cy="1640869"/>
          </a:xfrm>
          <a:custGeom>
            <a:avLst/>
            <a:gdLst/>
            <a:ahLst/>
            <a:cxnLst/>
            <a:rect r="r" b="b" t="t" l="l"/>
            <a:pathLst>
              <a:path h="1640869" w="1450371">
                <a:moveTo>
                  <a:pt x="0" y="0"/>
                </a:moveTo>
                <a:lnTo>
                  <a:pt x="1450371" y="0"/>
                </a:lnTo>
                <a:lnTo>
                  <a:pt x="1450371" y="1640869"/>
                </a:lnTo>
                <a:lnTo>
                  <a:pt x="0" y="164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5" t="0" r="-128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4991" y="3008314"/>
            <a:ext cx="17598019" cy="6594006"/>
            <a:chOff x="0" y="0"/>
            <a:chExt cx="23464025" cy="87920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635337" cy="820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4"/>
                </a:lnSpc>
              </a:pPr>
              <a:r>
                <a:rPr lang="en-US" sz="4087">
                  <a:solidFill>
                    <a:srgbClr val="10B5BF"/>
                  </a:solidFill>
                  <a:latin typeface="Poppins Medium"/>
                </a:rPr>
                <a:t>AI PROJECT ON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37593"/>
              <a:ext cx="23464025" cy="5427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1"/>
                </a:lnSpc>
              </a:pPr>
              <a:r>
                <a:rPr lang="en-US" sz="9601">
                  <a:solidFill>
                    <a:srgbClr val="FFFFFF"/>
                  </a:solidFill>
                  <a:latin typeface="Poppins Medium Bold"/>
                </a:rPr>
                <a:t>End-to-End Text Summarization</a:t>
              </a:r>
            </a:p>
            <a:p>
              <a:pPr>
                <a:lnSpc>
                  <a:spcPts val="10561"/>
                </a:lnSpc>
              </a:pPr>
              <a:r>
                <a:rPr lang="en-US" sz="9601">
                  <a:solidFill>
                    <a:srgbClr val="FFFFFF"/>
                  </a:solidFill>
                  <a:latin typeface="Poppins Medium Bold"/>
                </a:rPr>
                <a:t>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197258"/>
              <a:ext cx="23464025" cy="594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6"/>
                </a:lnSpc>
              </a:pPr>
              <a:r>
                <a:rPr lang="en-US" sz="2661" spc="53">
                  <a:solidFill>
                    <a:srgbClr val="FFFFFF"/>
                  </a:solidFill>
                  <a:latin typeface="Poppins Medium"/>
                </a:rPr>
                <a:t>Mentor :- Dr. Susham Biswas                                                       Submitted By:-Saumya Laddha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4533900" y="5562600"/>
            <a:ext cx="9258300" cy="0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3563600" y="5562600"/>
            <a:ext cx="9258300" cy="0"/>
          </a:xfrm>
          <a:prstGeom prst="line">
            <a:avLst/>
          </a:prstGeom>
          <a:ln cap="flat" w="190500">
            <a:solidFill>
              <a:srgbClr val="3CBD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32253" y="363975"/>
            <a:ext cx="8960497" cy="5040279"/>
          </a:xfrm>
          <a:custGeom>
            <a:avLst/>
            <a:gdLst/>
            <a:ahLst/>
            <a:cxnLst/>
            <a:rect r="r" b="b" t="t" l="l"/>
            <a:pathLst>
              <a:path h="5040279" w="8960497">
                <a:moveTo>
                  <a:pt x="0" y="0"/>
                </a:moveTo>
                <a:lnTo>
                  <a:pt x="8960497" y="0"/>
                </a:lnTo>
                <a:lnTo>
                  <a:pt x="8960497" y="5040279"/>
                </a:lnTo>
                <a:lnTo>
                  <a:pt x="0" y="5040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5311" y="5404254"/>
            <a:ext cx="8298689" cy="4668013"/>
          </a:xfrm>
          <a:custGeom>
            <a:avLst/>
            <a:gdLst/>
            <a:ahLst/>
            <a:cxnLst/>
            <a:rect r="r" b="b" t="t" l="l"/>
            <a:pathLst>
              <a:path h="4668013" w="8298689">
                <a:moveTo>
                  <a:pt x="0" y="0"/>
                </a:moveTo>
                <a:lnTo>
                  <a:pt x="8298689" y="0"/>
                </a:lnTo>
                <a:lnTo>
                  <a:pt x="8298689" y="4668013"/>
                </a:lnTo>
                <a:lnTo>
                  <a:pt x="0" y="466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0505" y="2086720"/>
            <a:ext cx="2521743" cy="963242"/>
            <a:chOff x="0" y="0"/>
            <a:chExt cx="3362324" cy="12843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00017"/>
              <a:ext cx="3362324" cy="178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2"/>
                </a:lnSpc>
              </a:pPr>
              <a:r>
                <a:rPr lang="en-US" sz="893" spc="89">
                  <a:solidFill>
                    <a:srgbClr val="3CBDBB"/>
                  </a:solidFill>
                  <a:latin typeface="Poppins 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89347"/>
              <a:ext cx="3362324" cy="194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1"/>
                </a:lnSpc>
              </a:pPr>
              <a:r>
                <a:rPr lang="en-US" sz="829" spc="16">
                  <a:solidFill>
                    <a:srgbClr val="FFFFFF"/>
                  </a:solidFill>
                  <a:latin typeface="Poppins"/>
                </a:rPr>
                <a:t>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3362324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6"/>
                </a:lnSpc>
              </a:pPr>
              <a:r>
                <a:rPr lang="en-US" sz="3297">
                  <a:solidFill>
                    <a:srgbClr val="FFFFFF"/>
                  </a:solidFill>
                  <a:latin typeface="Poppins Ultra-Bold"/>
                </a:rPr>
                <a:t>     UI  ADDED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24531" y="1026758"/>
            <a:ext cx="4458918" cy="3811942"/>
            <a:chOff x="0" y="0"/>
            <a:chExt cx="5945224" cy="50825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97268" cy="1003968"/>
              </a:xfrm>
              <a:custGeom>
                <a:avLst/>
                <a:gdLst/>
                <a:ahLst/>
                <a:cxnLst/>
                <a:rect r="r" b="b" t="t" l="l"/>
                <a:pathLst>
                  <a:path h="1003968" w="9972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371588"/>
              </a:xfrm>
              <a:custGeom>
                <a:avLst/>
                <a:gdLst/>
                <a:ahLst/>
                <a:cxnLst/>
                <a:rect r="r" b="b" t="t" l="l"/>
                <a:pathLst>
                  <a:path h="371588" w="812800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12553646" y="5530230"/>
            <a:ext cx="4458918" cy="3811942"/>
            <a:chOff x="0" y="0"/>
            <a:chExt cx="5945224" cy="508259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97268" cy="1003968"/>
              </a:xfrm>
              <a:custGeom>
                <a:avLst/>
                <a:gdLst/>
                <a:ahLst/>
                <a:cxnLst/>
                <a:rect r="r" b="b" t="t" l="l"/>
                <a:pathLst>
                  <a:path h="1003968" w="9972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3CBDB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371588"/>
              </a:xfrm>
              <a:custGeom>
                <a:avLst/>
                <a:gdLst/>
                <a:ahLst/>
                <a:cxnLst/>
                <a:rect r="r" b="b" t="t" l="l"/>
                <a:pathLst>
                  <a:path h="371588" w="812800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CBDB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5400000">
            <a:off x="12877134" y="1350246"/>
            <a:ext cx="4458918" cy="3811942"/>
            <a:chOff x="0" y="0"/>
            <a:chExt cx="5945224" cy="508259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97268" cy="1003968"/>
              </a:xfrm>
              <a:custGeom>
                <a:avLst/>
                <a:gdLst/>
                <a:ahLst/>
                <a:cxnLst/>
                <a:rect r="r" b="b" t="t" l="l"/>
                <a:pathLst>
                  <a:path h="1003968" w="9972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36B7DA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371588"/>
              </a:xfrm>
              <a:custGeom>
                <a:avLst/>
                <a:gdLst/>
                <a:ahLst/>
                <a:cxnLst/>
                <a:rect r="r" b="b" t="t" l="l"/>
                <a:pathLst>
                  <a:path h="371588" w="812800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6B7D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4308225" y="5401803"/>
            <a:ext cx="3786503" cy="3856497"/>
            <a:chOff x="0" y="0"/>
            <a:chExt cx="997268" cy="10157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7268" cy="1015703"/>
            </a:xfrm>
            <a:custGeom>
              <a:avLst/>
              <a:gdLst/>
              <a:ahLst/>
              <a:cxnLst/>
              <a:rect r="r" b="b" t="t" l="l"/>
              <a:pathLst>
                <a:path h="1015703" w="997268">
                  <a:moveTo>
                    <a:pt x="0" y="0"/>
                  </a:moveTo>
                  <a:lnTo>
                    <a:pt x="997268" y="0"/>
                  </a:lnTo>
                  <a:lnTo>
                    <a:pt x="997268" y="1015703"/>
                  </a:lnTo>
                  <a:lnTo>
                    <a:pt x="0" y="10157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997268" cy="1091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0" y="1026758"/>
            <a:ext cx="8009503" cy="3811942"/>
            <a:chOff x="0" y="0"/>
            <a:chExt cx="2109499" cy="10039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09499" cy="1003968"/>
            </a:xfrm>
            <a:custGeom>
              <a:avLst/>
              <a:gdLst/>
              <a:ahLst/>
              <a:cxnLst/>
              <a:rect r="r" b="b" t="t" l="l"/>
              <a:pathLst>
                <a:path h="1003968" w="2109499">
                  <a:moveTo>
                    <a:pt x="0" y="0"/>
                  </a:moveTo>
                  <a:lnTo>
                    <a:pt x="2109499" y="0"/>
                  </a:lnTo>
                  <a:lnTo>
                    <a:pt x="2109499" y="1003968"/>
                  </a:lnTo>
                  <a:lnTo>
                    <a:pt x="0" y="1003968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2109499" cy="108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382087" y="798158"/>
            <a:ext cx="3450955" cy="4636409"/>
            <a:chOff x="0" y="0"/>
            <a:chExt cx="4601273" cy="6181879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4601273" cy="594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16857"/>
              <a:ext cx="4601273" cy="5465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191919"/>
                  </a:solidFill>
                  <a:latin typeface="Poppins Semi-Bold"/>
                </a:rPr>
                <a:t>Enhanced User Interaction:</a:t>
              </a:r>
              <a:r>
                <a:rPr lang="en-US" sz="2600" spc="52">
                  <a:solidFill>
                    <a:srgbClr val="191919"/>
                  </a:solidFill>
                  <a:latin typeface="Poppins"/>
                </a:rPr>
                <a:t> Implement interactive features in the web-based interface for user customization.</a:t>
              </a:r>
            </a:p>
            <a:p>
              <a:pPr algn="ctr">
                <a:lnSpc>
                  <a:spcPts val="3640"/>
                </a:lnSpc>
              </a:pPr>
            </a:p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31398" y="5301630"/>
            <a:ext cx="3401643" cy="3722009"/>
            <a:chOff x="0" y="0"/>
            <a:chExt cx="4535524" cy="4962679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28575"/>
              <a:ext cx="4535524" cy="594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16857"/>
              <a:ext cx="4535524" cy="4245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191919"/>
                  </a:solidFill>
                  <a:latin typeface="Poppins Semi-Bold"/>
                </a:rPr>
                <a:t>Grammar Checker:</a:t>
              </a:r>
              <a:r>
                <a:rPr lang="en-US" sz="2600" spc="52">
                  <a:solidFill>
                    <a:srgbClr val="191919"/>
                  </a:solidFill>
                  <a:latin typeface="Poppins"/>
                </a:rPr>
                <a:t> Integrate a grammar checking feature for improved output quality.</a:t>
              </a:r>
            </a:p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8094728" y="5530230"/>
            <a:ext cx="4458918" cy="3811942"/>
            <a:chOff x="0" y="0"/>
            <a:chExt cx="5945224" cy="508259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997268" cy="1003968"/>
              </a:xfrm>
              <a:custGeom>
                <a:avLst/>
                <a:gdLst/>
                <a:ahLst/>
                <a:cxnLst/>
                <a:rect r="r" b="b" t="t" l="l"/>
                <a:pathLst>
                  <a:path h="1003968" w="9972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80CDC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371588"/>
              </a:xfrm>
              <a:custGeom>
                <a:avLst/>
                <a:gdLst/>
                <a:ahLst/>
                <a:cxnLst/>
                <a:rect r="r" b="b" t="t" l="l"/>
                <a:pathLst>
                  <a:path h="371588" w="812800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0CDC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sp>
        <p:nvSpPr>
          <p:cNvPr name="TextBox 42" id="42"/>
          <p:cNvSpPr txBox="true"/>
          <p:nvPr/>
        </p:nvSpPr>
        <p:spPr>
          <a:xfrm rot="0">
            <a:off x="9001819" y="5780069"/>
            <a:ext cx="3088025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191919"/>
                </a:solidFill>
                <a:latin typeface="Poppins Semi-Bold"/>
              </a:rPr>
              <a:t>Translation Services:</a:t>
            </a:r>
            <a:r>
              <a:rPr lang="en-US" sz="2600" spc="52">
                <a:solidFill>
                  <a:srgbClr val="191919"/>
                </a:solidFill>
                <a:latin typeface="Poppins"/>
              </a:rPr>
              <a:t> Explore integration with translation services for multilingual summarization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4308225" y="5257076"/>
            <a:ext cx="3871728" cy="2849921"/>
            <a:chOff x="0" y="0"/>
            <a:chExt cx="5162304" cy="3799894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38100"/>
              <a:ext cx="5162304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773273"/>
              <a:ext cx="5162304" cy="302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191919"/>
                  </a:solidFill>
                  <a:latin typeface="Poppins Semi-Bold"/>
                </a:rPr>
                <a:t>Data Augmentation:</a:t>
              </a:r>
              <a:r>
                <a:rPr lang="en-US" sz="2600" spc="52">
                  <a:solidFill>
                    <a:srgbClr val="191919"/>
                  </a:solidFill>
                  <a:latin typeface="Poppins"/>
                </a:rPr>
                <a:t> 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191919"/>
                  </a:solidFill>
                  <a:latin typeface="Poppins"/>
                </a:rPr>
                <a:t>Implement techniques for dataset diversification.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1216" y="2216468"/>
            <a:ext cx="6619073" cy="1434465"/>
            <a:chOff x="0" y="0"/>
            <a:chExt cx="8825431" cy="1912620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104775"/>
              <a:ext cx="8825431" cy="1241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>
                  <a:solidFill>
                    <a:srgbClr val="FFFFFF"/>
                  </a:solidFill>
                  <a:latin typeface="Poppins Heavy"/>
                </a:rPr>
                <a:t>IMPROVEMENTS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1324398"/>
              <a:ext cx="8825431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965968" y="1026742"/>
            <a:ext cx="3068975" cy="3722009"/>
            <a:chOff x="0" y="0"/>
            <a:chExt cx="4091966" cy="4962679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28575"/>
              <a:ext cx="4091966" cy="594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716857"/>
              <a:ext cx="4091966" cy="4245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191919"/>
                  </a:solidFill>
                  <a:latin typeface="Poppins Semi-Bold"/>
                </a:rPr>
                <a:t>Larger Models:</a:t>
              </a:r>
              <a:r>
                <a:rPr lang="en-US" sz="2600" spc="52">
                  <a:solidFill>
                    <a:srgbClr val="191919"/>
                  </a:solidFill>
                  <a:latin typeface="Poppins"/>
                </a:rPr>
                <a:t> Explore larger transformers for potential performance gains.</a:t>
              </a:r>
            </a:p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264691" cy="12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601332" cy="120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6558" y="2113161"/>
            <a:ext cx="17146306" cy="6323724"/>
            <a:chOff x="0" y="0"/>
            <a:chExt cx="22861741" cy="84316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22861741" cy="2448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54"/>
                </a:lnSpc>
              </a:pPr>
              <a:r>
                <a:rPr lang="en-US" sz="12049">
                  <a:solidFill>
                    <a:srgbClr val="3EDAD8"/>
                  </a:solidFill>
                  <a:latin typeface="Poppins Heavy"/>
                </a:rPr>
                <a:t>CONCLUSION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99294"/>
              <a:ext cx="22861741" cy="5632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5"/>
                </a:lnSpc>
              </a:pPr>
              <a:r>
                <a:rPr lang="en-US" sz="3219" spc="321">
                  <a:solidFill>
                    <a:srgbClr val="FFFFFF"/>
                  </a:solidFill>
                  <a:latin typeface="Poppins"/>
                </a:rPr>
                <a:t>IN CONCLUSION, THE PROJECT DEMONSTRATES THE EFFICACY OF PEGASUS AND HUGGING FACE TRANSFORMERS IN DIALOGUE SUMMARIZATION. SPECIAL THANKS TO DR SUSHAM BISWAS FOR INVALUABLE GUIDANCE. NOTEWORTHY CHALLENGES INCLUDED PROLONGED TRAINING TIMES—APPROXIMATELY 4 DAYS—AND HURDLES IN AWS DEPLOYMENT DUE TO ASSOCIATED COSTS. LOOKING AHEAD, CRUCIAL ENHANCEMENTS INVOLVE INTEGRATING A GRAMMAR CHECKER, TRANSLATION SERVICES, AND RESOLVING AWS DEPLOYMENT CHALLENGES.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1337" y="2836768"/>
            <a:ext cx="14607944" cy="376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93"/>
              </a:lnSpc>
              <a:spcBef>
                <a:spcPct val="0"/>
              </a:spcBef>
            </a:pPr>
            <a:r>
              <a:rPr lang="en-US" sz="21138">
                <a:solidFill>
                  <a:srgbClr val="10B5BF"/>
                </a:solidFill>
                <a:latin typeface="Poppins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897718" y="2596567"/>
            <a:ext cx="3490678" cy="3652478"/>
            <a:chOff x="0" y="0"/>
            <a:chExt cx="936902" cy="980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6902" cy="980329"/>
            </a:xfrm>
            <a:custGeom>
              <a:avLst/>
              <a:gdLst/>
              <a:ahLst/>
              <a:cxnLst/>
              <a:rect r="r" b="b" t="t" l="l"/>
              <a:pathLst>
                <a:path h="980329" w="936902">
                  <a:moveTo>
                    <a:pt x="312469" y="961260"/>
                  </a:moveTo>
                  <a:cubicBezTo>
                    <a:pt x="360502" y="972774"/>
                    <a:pt x="415109" y="980329"/>
                    <a:pt x="468703" y="980329"/>
                  </a:cubicBezTo>
                  <a:cubicBezTo>
                    <a:pt x="522299" y="980329"/>
                    <a:pt x="573872" y="973852"/>
                    <a:pt x="621398" y="962339"/>
                  </a:cubicBezTo>
                  <a:cubicBezTo>
                    <a:pt x="622411" y="961979"/>
                    <a:pt x="623422" y="961979"/>
                    <a:pt x="624433" y="961620"/>
                  </a:cubicBezTo>
                  <a:cubicBezTo>
                    <a:pt x="802914" y="915564"/>
                    <a:pt x="934374" y="793951"/>
                    <a:pt x="936902" y="648106"/>
                  </a:cubicBezTo>
                  <a:lnTo>
                    <a:pt x="936902" y="0"/>
                  </a:lnTo>
                  <a:lnTo>
                    <a:pt x="0" y="0"/>
                  </a:lnTo>
                  <a:lnTo>
                    <a:pt x="0" y="647625"/>
                  </a:lnTo>
                  <a:cubicBezTo>
                    <a:pt x="2528" y="794669"/>
                    <a:pt x="131965" y="916285"/>
                    <a:pt x="312469" y="9612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36902" cy="900954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ctr">
                <a:lnSpc>
                  <a:spcPts val="234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25147" y="2822373"/>
            <a:ext cx="2653673" cy="3280781"/>
            <a:chOff x="0" y="0"/>
            <a:chExt cx="698910" cy="864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910" cy="864074"/>
            </a:xfrm>
            <a:custGeom>
              <a:avLst/>
              <a:gdLst/>
              <a:ahLst/>
              <a:cxnLst/>
              <a:rect r="r" b="b" t="t" l="l"/>
              <a:pathLst>
                <a:path h="864074" w="698910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698910" cy="940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570355" y="2708073"/>
            <a:ext cx="1461422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6091946"/>
            <a:ext cx="2756361" cy="3421973"/>
            <a:chOff x="0" y="0"/>
            <a:chExt cx="3675148" cy="4562630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148775" y="101600"/>
              <a:ext cx="1526374" cy="4355580"/>
              <a:chOff x="0" y="0"/>
              <a:chExt cx="301506" cy="86036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601332" cy="120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4264691" cy="12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720766" y="6130046"/>
            <a:ext cx="12922291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>
            <a:off x="5173882" y="27461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8058150" y="27461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>
            <a:off x="11048661" y="27461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>
            <a:off x="13854918" y="27842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3396345" y="6091946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>
            <a:off x="6079176" y="6168146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1028700" y="3922184"/>
            <a:ext cx="3146962" cy="969010"/>
            <a:chOff x="0" y="0"/>
            <a:chExt cx="4195949" cy="129201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1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81473"/>
              <a:ext cx="41959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INTRODUCTION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785061" y="3922184"/>
            <a:ext cx="3146962" cy="969010"/>
            <a:chOff x="0" y="0"/>
            <a:chExt cx="4195949" cy="1292013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2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81473"/>
              <a:ext cx="41959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PROJECT-SUMMARY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522769" y="3922184"/>
            <a:ext cx="3280312" cy="969010"/>
            <a:chOff x="0" y="0"/>
            <a:chExt cx="4373749" cy="1292013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43737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3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81473"/>
              <a:ext cx="43737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WORKFLOW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475180" y="3922184"/>
            <a:ext cx="3146962" cy="969010"/>
            <a:chOff x="0" y="0"/>
            <a:chExt cx="4195949" cy="1292013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4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81473"/>
              <a:ext cx="41959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DATA INGESTION 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822864" y="6998909"/>
            <a:ext cx="3146962" cy="1378585"/>
            <a:chOff x="0" y="0"/>
            <a:chExt cx="4195949" cy="1838113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6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781473"/>
              <a:ext cx="4195949" cy="1056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DATA TRANSFORMATION 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495966" y="3922184"/>
            <a:ext cx="3146962" cy="969010"/>
            <a:chOff x="0" y="0"/>
            <a:chExt cx="4195949" cy="1292013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5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781473"/>
              <a:ext cx="41959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DATA VALIDATION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757784" y="7293781"/>
            <a:ext cx="3146962" cy="969010"/>
            <a:chOff x="0" y="0"/>
            <a:chExt cx="4195949" cy="1292013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7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781473"/>
              <a:ext cx="41959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MODEL TRAINING 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28700" y="877358"/>
            <a:ext cx="1224634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107">
                <a:solidFill>
                  <a:srgbClr val="3EDAD8"/>
                </a:solidFill>
                <a:latin typeface="Poppins Heavy"/>
              </a:rPr>
              <a:t>CONTENTS</a:t>
            </a:r>
          </a:p>
        </p:txBody>
      </p:sp>
      <p:sp>
        <p:nvSpPr>
          <p:cNvPr name="AutoShape 53" id="53"/>
          <p:cNvSpPr/>
          <p:nvPr/>
        </p:nvSpPr>
        <p:spPr>
          <a:xfrm>
            <a:off x="14564272" y="6103518"/>
            <a:ext cx="9517" cy="996404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54" id="54"/>
          <p:cNvGrpSpPr/>
          <p:nvPr/>
        </p:nvGrpSpPr>
        <p:grpSpPr>
          <a:xfrm rot="0">
            <a:off x="11763727" y="7144473"/>
            <a:ext cx="5696321" cy="951267"/>
            <a:chOff x="0" y="0"/>
            <a:chExt cx="7595094" cy="1268355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0" y="47625"/>
              <a:ext cx="7595094" cy="601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8"/>
                </a:lnSpc>
              </a:pPr>
              <a:r>
                <a:rPr lang="en-US" sz="3200" spc="16">
                  <a:solidFill>
                    <a:srgbClr val="10B5BF"/>
                  </a:solidFill>
                  <a:latin typeface="Poppins Italics"/>
                </a:rPr>
                <a:t>10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0" y="737495"/>
              <a:ext cx="7595094" cy="53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CONCLUSION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11763727" y="6092309"/>
            <a:ext cx="9517" cy="996404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8877469" y="7097138"/>
            <a:ext cx="5696321" cy="951267"/>
            <a:chOff x="0" y="0"/>
            <a:chExt cx="7595094" cy="1268355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47625"/>
              <a:ext cx="7595094" cy="601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8"/>
                </a:lnSpc>
              </a:pPr>
              <a:r>
                <a:rPr lang="en-US" sz="3200" spc="16">
                  <a:solidFill>
                    <a:srgbClr val="10B5BF"/>
                  </a:solidFill>
                  <a:latin typeface="Poppins Italics"/>
                </a:rPr>
                <a:t>9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737495"/>
              <a:ext cx="7595094" cy="53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IMPROVEMENTS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7524988" y="7203696"/>
            <a:ext cx="3146962" cy="969010"/>
            <a:chOff x="0" y="0"/>
            <a:chExt cx="4195949" cy="1292013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0" y="-57150"/>
              <a:ext cx="4195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8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781473"/>
              <a:ext cx="4195949" cy="51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Poppins"/>
                </a:rPr>
                <a:t>MODEL EVALUTION 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9098468" y="6168146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636" y="0"/>
            <a:ext cx="8000364" cy="10287000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102420"/>
            <a:ext cx="3620425" cy="70088"/>
            <a:chOff x="0" y="0"/>
            <a:chExt cx="953528" cy="18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528" cy="18459"/>
            </a:xfrm>
            <a:custGeom>
              <a:avLst/>
              <a:gdLst/>
              <a:ahLst/>
              <a:cxnLst/>
              <a:rect r="r" b="b" t="t" l="l"/>
              <a:pathLst>
                <a:path h="18459" w="953528">
                  <a:moveTo>
                    <a:pt x="0" y="0"/>
                  </a:moveTo>
                  <a:lnTo>
                    <a:pt x="953528" y="0"/>
                  </a:lnTo>
                  <a:lnTo>
                    <a:pt x="953528" y="18459"/>
                  </a:lnTo>
                  <a:lnTo>
                    <a:pt x="0" y="18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953528" cy="94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1289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601332" cy="120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636" y="0"/>
            <a:ext cx="9318399" cy="10459492"/>
          </a:xfrm>
          <a:custGeom>
            <a:avLst/>
            <a:gdLst/>
            <a:ahLst/>
            <a:cxnLst/>
            <a:rect r="r" b="b" t="t" l="l"/>
            <a:pathLst>
              <a:path h="10459492" w="9318399">
                <a:moveTo>
                  <a:pt x="0" y="0"/>
                </a:moveTo>
                <a:lnTo>
                  <a:pt x="9318399" y="0"/>
                </a:lnTo>
                <a:lnTo>
                  <a:pt x="9318399" y="10459492"/>
                </a:lnTo>
                <a:lnTo>
                  <a:pt x="0" y="1045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35348" t="0" r="-33019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31916" y="953865"/>
            <a:ext cx="8214262" cy="10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4"/>
              </a:lnSpc>
            </a:pPr>
            <a:r>
              <a:rPr lang="en-US" sz="6600" spc="-198">
                <a:solidFill>
                  <a:srgbClr val="3EDAD8"/>
                </a:solidFill>
                <a:latin typeface="Poppins Ultra-Bold"/>
              </a:rPr>
              <a:t>PROJECT  SUMMARY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31916" y="6568551"/>
            <a:ext cx="9377566" cy="3722370"/>
            <a:chOff x="0" y="0"/>
            <a:chExt cx="12503421" cy="49631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2503421" cy="79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Poppins Heavy"/>
                </a:rPr>
                <a:t>DATA INFORMATION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63600"/>
              <a:ext cx="12503421" cy="409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54">
                  <a:solidFill>
                    <a:srgbClr val="FFFFFF"/>
                  </a:solidFill>
                  <a:latin typeface="Poppins Semi-Bold"/>
                </a:rPr>
                <a:t> </a:t>
              </a:r>
              <a:r>
                <a:rPr lang="en-US" sz="1800" spc="54">
                  <a:solidFill>
                    <a:srgbClr val="FFFFFF"/>
                  </a:solidFill>
                  <a:latin typeface="Poppins Semi-Bold"/>
                </a:rPr>
                <a:t>Dataset:</a:t>
              </a:r>
              <a:r>
                <a:rPr lang="en-US" sz="1800" spc="54">
                  <a:solidFill>
                    <a:srgbClr val="FFFFFF"/>
                  </a:solidFill>
                  <a:latin typeface="Poppins"/>
                </a:rPr>
                <a:t> SAMSum Corpus</a:t>
              </a:r>
            </a:p>
            <a:p>
              <a:pPr>
                <a:lnSpc>
                  <a:spcPts val="2700"/>
                </a:lnSpc>
              </a:pPr>
              <a:r>
                <a:rPr lang="en-US" sz="1800" spc="54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1800" spc="54">
                  <a:solidFill>
                    <a:srgbClr val="FFFFFF"/>
                  </a:solidFill>
                  <a:latin typeface="Poppins Semi-Bold"/>
                </a:rPr>
                <a:t>Source:</a:t>
              </a:r>
              <a:r>
                <a:rPr lang="en-US" sz="1800" spc="54">
                  <a:solidFill>
                    <a:srgbClr val="FFFFFF"/>
                  </a:solidFill>
                  <a:latin typeface="Poppins"/>
                </a:rPr>
                <a:t> </a:t>
              </a:r>
              <a:r>
                <a:rPr lang="en-US" sz="1800" spc="54" u="sng">
                  <a:solidFill>
                    <a:srgbClr val="FFFFFF"/>
                  </a:solidFill>
                  <a:latin typeface="Poppins"/>
                  <a:hlinkClick r:id="rId3" tooltip="https://huggingface.co/datasets/samsum"/>
                </a:rPr>
                <a:t>Hugging Face</a:t>
              </a:r>
            </a:p>
            <a:p>
              <a:pPr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 spc="54">
                  <a:solidFill>
                    <a:srgbClr val="FFFFFF"/>
                  </a:solidFill>
                  <a:latin typeface="Poppins Semi-Bold"/>
                </a:rPr>
                <a:t>Description:</a:t>
              </a:r>
              <a:r>
                <a:rPr lang="en-US" sz="1800" spc="54">
                  <a:solidFill>
                    <a:srgbClr val="FFFFFF"/>
                  </a:solidFill>
                  <a:latin typeface="Poppins"/>
                </a:rPr>
                <a:t> A human-annotated dialogue dataset comprising 16k+ chat dialogues with manual summaries. It serves as a valuable resource for training and evaluating abstractive summarization models.</a:t>
              </a:r>
            </a:p>
            <a:p>
              <a:pPr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 spc="54">
                  <a:solidFill>
                    <a:srgbClr val="FFFFFF"/>
                  </a:solidFill>
                  <a:latin typeface="Poppins Semi-Bold"/>
                </a:rPr>
                <a:t>Citation:</a:t>
              </a:r>
              <a:r>
                <a:rPr lang="en-US" sz="1800" spc="54">
                  <a:solidFill>
                    <a:srgbClr val="FFFFFF"/>
                  </a:solidFill>
                  <a:latin typeface="Poppins"/>
                </a:rPr>
                <a:t> Gliwa, B., Mochol, I., Biesek, M., &amp; Wawer, A. (2019). </a:t>
              </a:r>
              <a:r>
                <a:rPr lang="en-US" sz="1800" spc="54" u="sng">
                  <a:solidFill>
                    <a:srgbClr val="FFFFFF"/>
                  </a:solidFill>
                  <a:latin typeface="Poppins"/>
                  <a:hlinkClick r:id="rId4" tooltip="https://arxiv.org/abs/1911.12237"/>
                </a:rPr>
                <a:t>SAMSum Corpus: A Human-annotated Dialogue Dataset for Abstractive Summarization</a:t>
              </a:r>
            </a:p>
            <a:p>
              <a:pPr>
                <a:lnSpc>
                  <a:spcPts val="27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9229725"/>
            <a:ext cx="8214262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Poppins"/>
              </a:rPr>
              <a:t>Aileron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838" y="2192766"/>
            <a:ext cx="9899798" cy="411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72">
                <a:solidFill>
                  <a:srgbClr val="FFFFFF"/>
                </a:solidFill>
                <a:latin typeface="Poppins Bold"/>
              </a:rPr>
              <a:t>This project focuses on leveraging the Pegasus CNN/Dailymail model from Hugging FaceTransformers for end-to-end text summarization, specifically targeting dialogues. Utilizing the SAMSum Corpus—a dataset of 16,000+ human-annotated chat dialogues—the project encompasses data ingestion, validation,tranformation. The objective is to train and evaluate the model for effective dialogue summarization, contributing to advancements in abstractive summarization within NLP.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20147" y="1538952"/>
          <a:ext cx="14704457" cy="8018653"/>
        </p:xfrm>
        <a:graphic>
          <a:graphicData uri="http://schemas.openxmlformats.org/drawingml/2006/table">
            <a:tbl>
              <a:tblPr/>
              <a:tblGrid>
                <a:gridCol w="2657355"/>
                <a:gridCol w="400050"/>
                <a:gridCol w="2540186"/>
                <a:gridCol w="440871"/>
                <a:gridCol w="2783338"/>
                <a:gridCol w="437959"/>
                <a:gridCol w="2417079"/>
                <a:gridCol w="400050"/>
                <a:gridCol w="2627569"/>
              </a:tblGrid>
              <a:tr h="990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73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Update config.yaml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Update entity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Update configuration.py in src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Update Component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Update Pipline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</a:tr>
              <a:tr h="5400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The purpose of having a 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Poppins Light Semi-Bold"/>
                        </a:rPr>
                        <a:t>config.yaml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 file is to centralize and manage configuration options, making it easy to adjust various parameters without modifying the actual code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This data class is designed to provide a structured way to manage and pass configuration parameters specifically related to the evaluation of a machine learning model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The purpose of this 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Poppins Light Semi-Bold"/>
                        </a:rPr>
                        <a:t>ConfigurationManager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 class is to encapsulate the logic of reading configuration files, creating necessary directories, and providing different configuration objects for various components of an NLP pipeline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The purpose of these components is to create a modular and organized system for ingesting, validating, transforming, training, and evaluating models for text summarization using the Pegasus architecture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 Light"/>
                        </a:rPr>
                        <a:t>the purpose  training pipelines is to facilitate the end-to-end training process for a text summarization system by sequentially executing data ingestion, validation, transformation, and model training tasks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5414460" y="2589848"/>
            <a:ext cx="2551050" cy="1473654"/>
            <a:chOff x="0" y="0"/>
            <a:chExt cx="671882" cy="38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1882" cy="388123"/>
            </a:xfrm>
            <a:custGeom>
              <a:avLst/>
              <a:gdLst/>
              <a:ahLst/>
              <a:cxnLst/>
              <a:rect r="r" b="b" t="t" l="l"/>
              <a:pathLst>
                <a:path h="388123" w="671882">
                  <a:moveTo>
                    <a:pt x="0" y="0"/>
                  </a:moveTo>
                  <a:lnTo>
                    <a:pt x="671882" y="0"/>
                  </a:lnTo>
                  <a:lnTo>
                    <a:pt x="671882" y="388123"/>
                  </a:lnTo>
                  <a:lnTo>
                    <a:pt x="0" y="388123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671882" cy="464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50928" y="604838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40763" y="5025390"/>
            <a:ext cx="606475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Poppins"/>
              </a:rPr>
              <a:t>Poppins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4204" y="2980234"/>
            <a:ext cx="2511306" cy="42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9"/>
              </a:lnSpc>
              <a:spcBef>
                <a:spcPct val="0"/>
              </a:spcBef>
            </a:pPr>
            <a:r>
              <a:rPr lang="en-US" sz="2246" spc="67">
                <a:solidFill>
                  <a:srgbClr val="FFFFFF"/>
                </a:solidFill>
                <a:latin typeface="Poppins"/>
              </a:rPr>
              <a:t>Update main.py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14460" y="4279583"/>
            <a:ext cx="2795979" cy="565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Poppins Semi-Bold"/>
              </a:rPr>
              <a:t>main.py</a:t>
            </a:r>
            <a:r>
              <a:rPr lang="en-US" sz="1899">
                <a:solidFill>
                  <a:srgbClr val="FFFFFF"/>
                </a:solidFill>
                <a:latin typeface="Poppins"/>
              </a:rPr>
              <a:t> </a:t>
            </a:r>
            <a:r>
              <a:rPr lang="en-US" sz="1899">
                <a:solidFill>
                  <a:srgbClr val="FFFFFF"/>
                </a:solidFill>
                <a:latin typeface="Poppins"/>
              </a:rPr>
              <a:t>play a role in initiating the execution of the text summarization pipeline, coordinating the stages (e.g., data ingestion, validation, transformation, training, and evaluation), and ensuring that the application runs smoothly.</a:t>
            </a:r>
          </a:p>
          <a:p>
            <a:pPr>
              <a:lnSpc>
                <a:spcPts val="5257"/>
              </a:lnSpc>
            </a:pPr>
          </a:p>
          <a:p>
            <a:pPr marL="0" indent="0" lvl="0">
              <a:lnSpc>
                <a:spcPts val="52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5663" y="3747273"/>
            <a:ext cx="5718712" cy="4508500"/>
            <a:chOff x="0" y="0"/>
            <a:chExt cx="7624949" cy="601133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7624949" cy="139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59">
                  <a:solidFill>
                    <a:srgbClr val="3EDAD8"/>
                  </a:solidFill>
                  <a:latin typeface="Poppins"/>
                </a:rPr>
                <a:t> DOWNLOADING AND EXTRACTING DATA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79973"/>
              <a:ext cx="7624949" cy="453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9"/>
                </a:lnSpc>
              </a:pP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Use visual charts to communicateThe download_file method checks if the data file already exists. If not, it downloads the file from the provided source URL. The extract_zip_file method then extracts the contents of the zip file.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55594" y="2360062"/>
            <a:ext cx="5718712" cy="3556000"/>
            <a:chOff x="0" y="0"/>
            <a:chExt cx="7624949" cy="474133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624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"/>
                </a:rPr>
                <a:t>DATA INGESTION CLASS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1473"/>
              <a:ext cx="7624949" cy="3959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9"/>
                </a:lnSpc>
              </a:pP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The </a:t>
              </a:r>
              <a:r>
                <a:rPr lang="en-US" sz="2299" spc="68">
                  <a:solidFill>
                    <a:srgbClr val="FFFFFF"/>
                  </a:solidFill>
                  <a:latin typeface="Poppins Semi-Bold"/>
                </a:rPr>
                <a:t>DataIngestion</a:t>
              </a: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class is responsible for downloading a dataset from a specified URL and extracting it. It uses the </a:t>
              </a:r>
              <a:r>
                <a:rPr lang="en-US" sz="2299" spc="68">
                  <a:solidFill>
                    <a:srgbClr val="FFFFFF"/>
                  </a:solidFill>
                  <a:latin typeface="Poppins Semi-Bold"/>
                </a:rPr>
                <a:t>requests</a:t>
              </a: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library to handle HTTP requests and the </a:t>
              </a:r>
              <a:r>
                <a:rPr lang="en-US" sz="2299" spc="68">
                  <a:solidFill>
                    <a:srgbClr val="FFFFFF"/>
                  </a:solidFill>
                  <a:latin typeface="Poppins Bold"/>
                </a:rPr>
                <a:t>zip file</a:t>
              </a: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module for zip file extraction.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55594" y="6606625"/>
            <a:ext cx="5718712" cy="3127375"/>
            <a:chOff x="0" y="0"/>
            <a:chExt cx="7624949" cy="416983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7624949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Poppins Bold"/>
                </a:rPr>
                <a:t>CONFIGURATION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81473"/>
              <a:ext cx="7624949" cy="3388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9"/>
                </a:lnSpc>
              </a:pP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The configuration for data ingestion is defined in the </a:t>
              </a:r>
              <a:r>
                <a:rPr lang="en-US" sz="2299" spc="68">
                  <a:solidFill>
                    <a:srgbClr val="FFFFFF"/>
                  </a:solidFill>
                  <a:latin typeface="Poppins Semi-Bold"/>
                </a:rPr>
                <a:t>config.py</a:t>
              </a: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file under the </a:t>
              </a:r>
              <a:r>
                <a:rPr lang="en-US" sz="2299" spc="68">
                  <a:solidFill>
                    <a:srgbClr val="FFFFFF"/>
                  </a:solidFill>
                  <a:latin typeface="Poppins Semi-Bold"/>
                </a:rPr>
                <a:t>data_ingestion</a:t>
              </a:r>
              <a:r>
                <a:rPr lang="en-US" sz="2299" spc="68">
                  <a:solidFill>
                    <a:srgbClr val="FFFFFF"/>
                  </a:solidFill>
                  <a:latin typeface="Poppins"/>
                </a:rPr>
                <a:t> section. This includes parameters such as the root directory, source URL, local data file path, and unzip directory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54976"/>
            <a:ext cx="14291212" cy="92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 spc="-168">
                <a:solidFill>
                  <a:srgbClr val="3EDAD8"/>
                </a:solidFill>
                <a:latin typeface="Poppins Ultra-Bold"/>
              </a:rPr>
              <a:t>DATA  INGESTION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264691" cy="12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601332" cy="120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80674" y="2491361"/>
            <a:ext cx="1069916" cy="842315"/>
          </a:xfrm>
          <a:custGeom>
            <a:avLst/>
            <a:gdLst/>
            <a:ahLst/>
            <a:cxnLst/>
            <a:rect r="r" b="b" t="t" l="l"/>
            <a:pathLst>
              <a:path h="842315" w="1069916">
                <a:moveTo>
                  <a:pt x="0" y="0"/>
                </a:moveTo>
                <a:lnTo>
                  <a:pt x="1069916" y="0"/>
                </a:lnTo>
                <a:lnTo>
                  <a:pt x="1069916" y="842315"/>
                </a:lnTo>
                <a:lnTo>
                  <a:pt x="0" y="842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76726" y="6397096"/>
            <a:ext cx="973865" cy="973865"/>
          </a:xfrm>
          <a:custGeom>
            <a:avLst/>
            <a:gdLst/>
            <a:ahLst/>
            <a:cxnLst/>
            <a:rect r="r" b="b" t="t" l="l"/>
            <a:pathLst>
              <a:path h="973865" w="973865">
                <a:moveTo>
                  <a:pt x="0" y="0"/>
                </a:moveTo>
                <a:lnTo>
                  <a:pt x="973864" y="0"/>
                </a:lnTo>
                <a:lnTo>
                  <a:pt x="973864" y="973865"/>
                </a:lnTo>
                <a:lnTo>
                  <a:pt x="0" y="973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62185" y="3747273"/>
            <a:ext cx="993009" cy="1026607"/>
          </a:xfrm>
          <a:custGeom>
            <a:avLst/>
            <a:gdLst/>
            <a:ahLst/>
            <a:cxnLst/>
            <a:rect r="r" b="b" t="t" l="l"/>
            <a:pathLst>
              <a:path h="1026607" w="993009">
                <a:moveTo>
                  <a:pt x="0" y="0"/>
                </a:moveTo>
                <a:lnTo>
                  <a:pt x="993009" y="0"/>
                </a:lnTo>
                <a:lnTo>
                  <a:pt x="993009" y="1026607"/>
                </a:lnTo>
                <a:lnTo>
                  <a:pt x="0" y="1026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4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5950" y="-309536"/>
            <a:ext cx="24267941" cy="10965689"/>
          </a:xfrm>
          <a:custGeom>
            <a:avLst/>
            <a:gdLst/>
            <a:ahLst/>
            <a:cxnLst/>
            <a:rect r="r" b="b" t="t" l="l"/>
            <a:pathLst>
              <a:path h="10965689" w="24267941">
                <a:moveTo>
                  <a:pt x="0" y="0"/>
                </a:moveTo>
                <a:lnTo>
                  <a:pt x="24267941" y="0"/>
                </a:lnTo>
                <a:lnTo>
                  <a:pt x="24267941" y="10965689"/>
                </a:lnTo>
                <a:lnTo>
                  <a:pt x="0" y="10965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1984" t="0" r="-344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12646" y="502344"/>
            <a:ext cx="10964355" cy="9116636"/>
            <a:chOff x="0" y="0"/>
            <a:chExt cx="14619140" cy="121555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13664"/>
              <a:ext cx="14619140" cy="120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</a:p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46191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54E8F6"/>
                  </a:solidFill>
                  <a:latin typeface="Poppins Medium Bold"/>
                </a:rPr>
                <a:t>DATA VALIDATION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76502"/>
              <a:ext cx="14619140" cy="8179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EEE4E4"/>
                  </a:solidFill>
                  <a:latin typeface="Poppins Light"/>
                </a:rPr>
                <a:t>Configuration:</a:t>
              </a:r>
            </a:p>
            <a:p>
              <a:pPr marL="1252215" indent="-417405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EEE4E4"/>
                  </a:solidFill>
                  <a:latin typeface="Poppins Light"/>
                </a:rPr>
                <a:t>The DataValidation class is initialized with a DataValidationConfig object, containing settings such as the list of required files and the status file path.</a:t>
              </a:r>
            </a:p>
            <a:p>
              <a:pPr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EEE4E4"/>
                  </a:solidFill>
                  <a:latin typeface="Poppins Light"/>
                </a:rPr>
                <a:t>File Existence Check:</a:t>
              </a:r>
            </a:p>
            <a:p>
              <a:pPr marL="1252215" indent="-417405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EEE4E4"/>
                  </a:solidFill>
                  <a:latin typeface="Poppins Light"/>
                </a:rPr>
                <a:t>The validate_all_files_exist method lists all files in the specified directory and checks if each file is in the list of required files.</a:t>
              </a:r>
            </a:p>
            <a:p>
              <a:pPr marL="1252215" indent="-417405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EEE4E4"/>
                  </a:solidFill>
                  <a:latin typeface="Poppins Light"/>
                </a:rPr>
                <a:t>Depending on the result, it sets the validation_status and writes it to the status file.</a:t>
              </a:r>
            </a:p>
            <a:p>
              <a:pPr>
                <a:lnSpc>
                  <a:spcPts val="4059"/>
                </a:lnSpc>
              </a:pPr>
              <a:r>
                <a:rPr lang="en-US" sz="2899">
                  <a:solidFill>
                    <a:srgbClr val="EEE4E4"/>
                  </a:solidFill>
                  <a:latin typeface="Poppins Light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076673" y="5390770"/>
            <a:ext cx="2581450" cy="2488152"/>
          </a:xfrm>
          <a:custGeom>
            <a:avLst/>
            <a:gdLst/>
            <a:ahLst/>
            <a:cxnLst/>
            <a:rect r="r" b="b" t="t" l="l"/>
            <a:pathLst>
              <a:path h="2488152" w="2581450">
                <a:moveTo>
                  <a:pt x="0" y="0"/>
                </a:moveTo>
                <a:lnTo>
                  <a:pt x="2581449" y="0"/>
                </a:lnTo>
                <a:lnTo>
                  <a:pt x="2581449" y="2488152"/>
                </a:lnTo>
                <a:lnTo>
                  <a:pt x="0" y="248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49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3076673" y="2522533"/>
            <a:ext cx="2581450" cy="2488152"/>
          </a:xfrm>
          <a:custGeom>
            <a:avLst/>
            <a:gdLst/>
            <a:ahLst/>
            <a:cxnLst/>
            <a:rect r="r" b="b" t="t" l="l"/>
            <a:pathLst>
              <a:path h="2488152" w="2581450">
                <a:moveTo>
                  <a:pt x="2581449" y="0"/>
                </a:moveTo>
                <a:lnTo>
                  <a:pt x="0" y="0"/>
                </a:lnTo>
                <a:lnTo>
                  <a:pt x="0" y="2488152"/>
                </a:lnTo>
                <a:lnTo>
                  <a:pt x="2581449" y="2488152"/>
                </a:lnTo>
                <a:lnTo>
                  <a:pt x="25814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4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613058" y="2522533"/>
            <a:ext cx="2581450" cy="2488152"/>
          </a:xfrm>
          <a:custGeom>
            <a:avLst/>
            <a:gdLst/>
            <a:ahLst/>
            <a:cxnLst/>
            <a:rect r="r" b="b" t="t" l="l"/>
            <a:pathLst>
              <a:path h="2488152" w="2581450">
                <a:moveTo>
                  <a:pt x="0" y="0"/>
                </a:moveTo>
                <a:lnTo>
                  <a:pt x="2581450" y="0"/>
                </a:lnTo>
                <a:lnTo>
                  <a:pt x="2581450" y="2488152"/>
                </a:lnTo>
                <a:lnTo>
                  <a:pt x="0" y="248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494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2613058" y="5390770"/>
            <a:ext cx="2581450" cy="2488152"/>
          </a:xfrm>
          <a:custGeom>
            <a:avLst/>
            <a:gdLst/>
            <a:ahLst/>
            <a:cxnLst/>
            <a:rect r="r" b="b" t="t" l="l"/>
            <a:pathLst>
              <a:path h="2488152" w="2581450">
                <a:moveTo>
                  <a:pt x="2581450" y="0"/>
                </a:moveTo>
                <a:lnTo>
                  <a:pt x="0" y="0"/>
                </a:lnTo>
                <a:lnTo>
                  <a:pt x="0" y="2488152"/>
                </a:lnTo>
                <a:lnTo>
                  <a:pt x="2581450" y="2488152"/>
                </a:lnTo>
                <a:lnTo>
                  <a:pt x="25814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49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9870" y="4234489"/>
            <a:ext cx="8271001" cy="1818022"/>
            <a:chOff x="0" y="0"/>
            <a:chExt cx="5032465" cy="1106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33735" cy="1106170"/>
            </a:xfrm>
            <a:custGeom>
              <a:avLst/>
              <a:gdLst/>
              <a:ahLst/>
              <a:cxnLst/>
              <a:rect r="r" b="b" t="t" l="l"/>
              <a:pathLst>
                <a:path h="1106170" w="5033735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97398" y="1777117"/>
            <a:ext cx="2310885" cy="1003943"/>
            <a:chOff x="0" y="0"/>
            <a:chExt cx="2518233" cy="1106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9503" cy="1107440"/>
            </a:xfrm>
            <a:custGeom>
              <a:avLst/>
              <a:gdLst/>
              <a:ahLst/>
              <a:cxnLst/>
              <a:rect r="r" b="b" t="t" l="l"/>
              <a:pathLst>
                <a:path h="1107440" w="2519503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50871" y="1819613"/>
            <a:ext cx="2203940" cy="918949"/>
            <a:chOff x="0" y="0"/>
            <a:chExt cx="2797961" cy="11666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99231" cy="1166631"/>
            </a:xfrm>
            <a:custGeom>
              <a:avLst/>
              <a:gdLst/>
              <a:ahLst/>
              <a:cxnLst/>
              <a:rect r="r" b="b" t="t" l="l"/>
              <a:pathLst>
                <a:path h="1166631" w="27992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054810" y="2160852"/>
            <a:ext cx="1390529" cy="236473"/>
            <a:chOff x="0" y="0"/>
            <a:chExt cx="2987190" cy="508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49530"/>
              <a:ext cx="2987190" cy="408940"/>
            </a:xfrm>
            <a:custGeom>
              <a:avLst/>
              <a:gdLst/>
              <a:ahLst/>
              <a:cxnLst/>
              <a:rect r="r" b="b" t="t" l="l"/>
              <a:pathLst>
                <a:path h="408940" w="298719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054810" y="7827007"/>
            <a:ext cx="1390529" cy="236473"/>
            <a:chOff x="0" y="0"/>
            <a:chExt cx="2987190" cy="508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49530"/>
              <a:ext cx="2987190" cy="408940"/>
            </a:xfrm>
            <a:custGeom>
              <a:avLst/>
              <a:gdLst/>
              <a:ahLst/>
              <a:cxnLst/>
              <a:rect r="r" b="b" t="t" l="l"/>
              <a:pathLst>
                <a:path h="408940" w="298719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97398" y="7411201"/>
            <a:ext cx="2310885" cy="1003943"/>
            <a:chOff x="0" y="0"/>
            <a:chExt cx="2518233" cy="1106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9503" cy="1107440"/>
            </a:xfrm>
            <a:custGeom>
              <a:avLst/>
              <a:gdLst/>
              <a:ahLst/>
              <a:cxnLst/>
              <a:rect r="r" b="b" t="t" l="l"/>
              <a:pathLst>
                <a:path h="1107440" w="2519503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850871" y="7453698"/>
            <a:ext cx="2203940" cy="918949"/>
            <a:chOff x="0" y="0"/>
            <a:chExt cx="2797961" cy="11666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99231" cy="1166631"/>
            </a:xfrm>
            <a:custGeom>
              <a:avLst/>
              <a:gdLst/>
              <a:ahLst/>
              <a:cxnLst/>
              <a:rect r="r" b="b" t="t" l="l"/>
              <a:pathLst>
                <a:path h="1166631" w="27992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2689629" y="7788759"/>
            <a:ext cx="1426856" cy="242650"/>
            <a:chOff x="0" y="0"/>
            <a:chExt cx="2987190" cy="50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49530"/>
              <a:ext cx="2987190" cy="408940"/>
            </a:xfrm>
            <a:custGeom>
              <a:avLst/>
              <a:gdLst/>
              <a:ahLst/>
              <a:cxnLst/>
              <a:rect r="r" b="b" t="t" l="l"/>
              <a:pathLst>
                <a:path h="408940" w="298719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84384" y="7411201"/>
            <a:ext cx="2310885" cy="1003943"/>
            <a:chOff x="0" y="0"/>
            <a:chExt cx="2518233" cy="11061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19503" cy="1107440"/>
            </a:xfrm>
            <a:custGeom>
              <a:avLst/>
              <a:gdLst/>
              <a:ahLst/>
              <a:cxnLst/>
              <a:rect r="r" b="b" t="t" l="l"/>
              <a:pathLst>
                <a:path h="1107440" w="2519503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139259" y="7453698"/>
            <a:ext cx="2203940" cy="918949"/>
            <a:chOff x="0" y="0"/>
            <a:chExt cx="2797961" cy="11666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99231" cy="1166631"/>
            </a:xfrm>
            <a:custGeom>
              <a:avLst/>
              <a:gdLst/>
              <a:ahLst/>
              <a:cxnLst/>
              <a:rect r="r" b="b" t="t" l="l"/>
              <a:pathLst>
                <a:path h="1166631" w="27992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990379" y="1871856"/>
            <a:ext cx="2310885" cy="1003943"/>
            <a:chOff x="0" y="0"/>
            <a:chExt cx="2518233" cy="11061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19503" cy="1107440"/>
            </a:xfrm>
            <a:custGeom>
              <a:avLst/>
              <a:gdLst/>
              <a:ahLst/>
              <a:cxnLst/>
              <a:rect r="r" b="b" t="t" l="l"/>
              <a:pathLst>
                <a:path h="1107440" w="2519503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36B7D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116486" y="1914353"/>
            <a:ext cx="1811807" cy="918949"/>
            <a:chOff x="0" y="0"/>
            <a:chExt cx="2300139" cy="116663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01409" cy="1166631"/>
            </a:xfrm>
            <a:custGeom>
              <a:avLst/>
              <a:gdLst/>
              <a:ahLst/>
              <a:cxnLst/>
              <a:rect r="r" b="b" t="t" l="l"/>
              <a:pathLst>
                <a:path h="1166631" w="2301409">
                  <a:moveTo>
                    <a:pt x="1747688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1747688" y="0"/>
                  </a:lnTo>
                  <a:cubicBezTo>
                    <a:pt x="2053759" y="0"/>
                    <a:pt x="2301409" y="261189"/>
                    <a:pt x="2301409" y="583991"/>
                  </a:cubicBezTo>
                  <a:cubicBezTo>
                    <a:pt x="2300138" y="905454"/>
                    <a:pt x="2052488" y="1166631"/>
                    <a:pt x="1747688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-10800000">
            <a:off x="12605607" y="2255591"/>
            <a:ext cx="1390529" cy="236473"/>
            <a:chOff x="0" y="0"/>
            <a:chExt cx="2987190" cy="508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49530"/>
              <a:ext cx="2987190" cy="408940"/>
            </a:xfrm>
            <a:custGeom>
              <a:avLst/>
              <a:gdLst/>
              <a:ahLst/>
              <a:cxnLst/>
              <a:rect r="r" b="b" t="t" l="l"/>
              <a:pathLst>
                <a:path h="408940" w="298719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891686" y="1916721"/>
            <a:ext cx="2216597" cy="6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sz="1817" spc="72">
                <a:solidFill>
                  <a:srgbClr val="FFFFFF"/>
                </a:solidFill>
                <a:latin typeface="Poppins"/>
              </a:rPr>
              <a:t>TOKENIZATION PROCESS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44709" y="857705"/>
            <a:ext cx="5472828" cy="12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sz="2319" spc="92">
                <a:solidFill>
                  <a:srgbClr val="FFFFFF"/>
                </a:solidFill>
                <a:latin typeface="Poppins Semi-Bold"/>
              </a:rPr>
              <a:t>Efficiency:</a:t>
            </a:r>
            <a:r>
              <a:rPr lang="en-US" sz="2319" spc="92">
                <a:solidFill>
                  <a:srgbClr val="FFFFFF"/>
                </a:solidFill>
                <a:latin typeface="Poppins"/>
              </a:rPr>
              <a:t> Efficient tokenization using Hugging Face Transformers library.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00359" y="4797171"/>
            <a:ext cx="6087282" cy="61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191919"/>
                </a:solidFill>
                <a:latin typeface="Poppins Ultra-Bold"/>
              </a:rPr>
              <a:t>DATA TRANSFORMATION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44709" y="6297710"/>
            <a:ext cx="5646086" cy="12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sz="2319" spc="92">
                <a:solidFill>
                  <a:srgbClr val="FFFFFF"/>
                </a:solidFill>
                <a:latin typeface="Poppins Semi-Bold"/>
              </a:rPr>
              <a:t>Procedure:</a:t>
            </a:r>
            <a:r>
              <a:rPr lang="en-US" sz="2319" spc="92">
                <a:solidFill>
                  <a:srgbClr val="FFFFFF"/>
                </a:solidFill>
                <a:latin typeface="Poppins"/>
              </a:rPr>
              <a:t> Converts dialogue and summary components into PyTorch-compatible features.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20219" y="7634994"/>
            <a:ext cx="3042020" cy="42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>
                <a:solidFill>
                  <a:srgbClr val="FFFFFF"/>
                </a:solidFill>
                <a:latin typeface="Poppins"/>
              </a:rPr>
              <a:t>Configuration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51587" y="6577696"/>
            <a:ext cx="6759887" cy="163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sz="2319" spc="92">
                <a:solidFill>
                  <a:srgbClr val="FFFFFF"/>
                </a:solidFill>
                <a:latin typeface="Poppins Semi-Bold"/>
              </a:rPr>
              <a:t>Parameters:</a:t>
            </a:r>
            <a:r>
              <a:rPr lang="en-US" sz="2319" spc="92">
                <a:solidFill>
                  <a:srgbClr val="FFFFFF"/>
                </a:solidFill>
                <a:latin typeface="Poppins"/>
              </a:rPr>
              <a:t> Defined in </a:t>
            </a:r>
            <a:r>
              <a:rPr lang="en-US" sz="2319" spc="92">
                <a:solidFill>
                  <a:srgbClr val="FFFFFF"/>
                </a:solidFill>
                <a:latin typeface="Poppins Semi-Bold"/>
              </a:rPr>
              <a:t>DataTransformationConfig</a:t>
            </a:r>
            <a:r>
              <a:rPr lang="en-US" sz="2319" spc="92">
                <a:solidFill>
                  <a:srgbClr val="FFFFFF"/>
                </a:solidFill>
                <a:latin typeface="Poppins"/>
              </a:rPr>
              <a:t> for easy management.</a:t>
            </a:r>
          </a:p>
          <a:p>
            <a:pPr algn="ctr">
              <a:lnSpc>
                <a:spcPts val="3247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4180599" y="1980127"/>
            <a:ext cx="1747694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0">
                <a:solidFill>
                  <a:srgbClr val="FFFFFF"/>
                </a:solidFill>
                <a:latin typeface="Poppins"/>
              </a:rPr>
              <a:t>CLASS OVERVIEW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40550" y="760681"/>
            <a:ext cx="5494182" cy="163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 spc="92">
                <a:solidFill>
                  <a:srgbClr val="FFFFFF"/>
                </a:solidFill>
                <a:latin typeface="Poppins Semi-Bold"/>
              </a:rPr>
              <a:t>Responsibilities:</a:t>
            </a:r>
            <a:r>
              <a:rPr lang="en-US" sz="2315" spc="92">
                <a:solidFill>
                  <a:srgbClr val="FFFFFF"/>
                </a:solidFill>
                <a:latin typeface="Poppins"/>
              </a:rPr>
              <a:t> Converts raw data into a format suitable for Pegasus model training</a:t>
            </a:r>
          </a:p>
          <a:p>
            <a:pPr algn="ctr">
              <a:lnSpc>
                <a:spcPts val="3241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850871" y="7481706"/>
            <a:ext cx="220394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Poppins"/>
              </a:rPr>
              <a:t>Dataset Conversion: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12157" y="1579546"/>
            <a:ext cx="0" cy="7638389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627538" y="895350"/>
          <a:ext cx="9692446" cy="8496300"/>
        </p:xfrm>
        <a:graphic>
          <a:graphicData uri="http://schemas.openxmlformats.org/drawingml/2006/table">
            <a:tbl>
              <a:tblPr/>
              <a:tblGrid>
                <a:gridCol w="8652554"/>
              </a:tblGrid>
              <a:tr h="7048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10B5BF"/>
                          </a:solidFill>
                          <a:latin typeface="Poppins Medium Semi-Bold"/>
                        </a:rPr>
                        <a:t>TRAINING PROCESS: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925"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Initialisation: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Sets up model, tokenizer, and data collator.</a:t>
                      </a:r>
                      <a:endParaRPr lang="en-US" sz="1100"/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Loading Data: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Utilizes a subset of the training dataset.</a:t>
                      </a:r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Configuration: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Leverages the Trainer for efficient training.</a:t>
                      </a:r>
                    </a:p>
                    <a:p>
                      <a:pPr>
                        <a:lnSpc>
                          <a:spcPts val="3079"/>
                        </a:lnSpc>
                      </a:pP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7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48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10B5BF"/>
                          </a:solidFill>
                          <a:latin typeface="Poppins Medium"/>
                        </a:rPr>
                        <a:t>TRAINING STEPS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69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Training Steps:</a:t>
                      </a:r>
                      <a:endParaRPr lang="en-US" sz="1100"/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Model: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Uses Pegasus for abstractive summarization.</a:t>
                      </a:r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Tokenizer: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Processes input with the chosen tokenizer.</a:t>
                      </a:r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Data Collation: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Prepares data for efficient training.</a:t>
                      </a:r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Model Saving: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Saves trained model and tokenizer for reusability.</a:t>
                      </a:r>
                    </a:p>
                    <a:p>
                      <a:pPr>
                        <a:lnSpc>
                          <a:spcPts val="3079"/>
                        </a:lnSpc>
                      </a:pP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7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48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10B5BF"/>
                          </a:solidFill>
                          <a:latin typeface="Poppins Medium Semi-Bold"/>
                        </a:rPr>
                        <a:t>MODEL OVERVIEW: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5400"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Architecture: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Pegasus for seq-to-seq tasks.</a:t>
                      </a:r>
                      <a:endParaRPr lang="en-US" sz="1100"/>
                    </a:p>
                    <a:p>
                      <a:pPr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Poppins Light Semi-Bold"/>
                        </a:rPr>
                        <a:t>Abstractive Summarization:</a:t>
                      </a:r>
                      <a:r>
                        <a:rPr lang="en-US" sz="2199">
                          <a:solidFill>
                            <a:srgbClr val="FFFFFF"/>
                          </a:solidFill>
                          <a:latin typeface="Poppins Light"/>
                        </a:rPr>
                        <a:t> Designed for human-like summarise</a:t>
                      </a:r>
                    </a:p>
                    <a:p>
                      <a:pPr>
                        <a:lnSpc>
                          <a:spcPts val="3079"/>
                        </a:lnSpc>
                      </a:pPr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459858" y="1579546"/>
            <a:ext cx="6167680" cy="3099723"/>
            <a:chOff x="0" y="0"/>
            <a:chExt cx="8223573" cy="41329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513839"/>
              <a:ext cx="8223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8223573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MODEL TRAINING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049" y="0"/>
            <a:ext cx="2230487" cy="1028700"/>
            <a:chOff x="0" y="0"/>
            <a:chExt cx="58745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453" cy="270933"/>
            </a:xfrm>
            <a:custGeom>
              <a:avLst/>
              <a:gdLst/>
              <a:ahLst/>
              <a:cxnLst/>
              <a:rect r="r" b="b" t="t" l="l"/>
              <a:pathLst>
                <a:path h="270933" w="587453">
                  <a:moveTo>
                    <a:pt x="0" y="0"/>
                  </a:moveTo>
                  <a:lnTo>
                    <a:pt x="587453" y="0"/>
                  </a:lnTo>
                  <a:lnTo>
                    <a:pt x="58745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587453" cy="356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02987" y="6373499"/>
            <a:ext cx="11287416" cy="3913501"/>
          </a:xfrm>
          <a:custGeom>
            <a:avLst/>
            <a:gdLst/>
            <a:ahLst/>
            <a:cxnLst/>
            <a:rect r="r" b="b" t="t" l="l"/>
            <a:pathLst>
              <a:path h="3913501" w="11287416">
                <a:moveTo>
                  <a:pt x="0" y="0"/>
                </a:moveTo>
                <a:lnTo>
                  <a:pt x="11287416" y="0"/>
                </a:lnTo>
                <a:lnTo>
                  <a:pt x="11287416" y="3913501"/>
                </a:lnTo>
                <a:lnTo>
                  <a:pt x="0" y="391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03" t="0" r="-782" b="-20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858" y="1870710"/>
            <a:ext cx="7440814" cy="841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52">
                <a:solidFill>
                  <a:srgbClr val="191919"/>
                </a:solidFill>
                <a:latin typeface="Poppins Semi-Bold"/>
              </a:rPr>
              <a:t>Model Performance Metrics: ROUGE Scores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52">
                <a:solidFill>
                  <a:srgbClr val="191919"/>
                </a:solidFill>
                <a:latin typeface="Poppins Semi-Bold"/>
              </a:rPr>
              <a:t>ROUGE-1:</a:t>
            </a:r>
            <a:r>
              <a:rPr lang="en-US" sz="2600" spc="52">
                <a:solidFill>
                  <a:srgbClr val="191919"/>
                </a:solidFill>
                <a:latin typeface="Poppins"/>
              </a:rPr>
              <a:t> 0.0233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52">
                <a:solidFill>
                  <a:srgbClr val="191919"/>
                </a:solidFill>
                <a:latin typeface="Poppins Semi-Bold"/>
              </a:rPr>
              <a:t>ROUGE-L:</a:t>
            </a:r>
            <a:r>
              <a:rPr lang="en-US" sz="2600" spc="52">
                <a:solidFill>
                  <a:srgbClr val="191919"/>
                </a:solidFill>
                <a:latin typeface="Poppins"/>
              </a:rPr>
              <a:t> 0.0231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52">
                <a:solidFill>
                  <a:srgbClr val="191919"/>
                </a:solidFill>
                <a:latin typeface="Poppins Semi-Bold"/>
              </a:rPr>
              <a:t>ROUGE-Lsum:</a:t>
            </a:r>
            <a:r>
              <a:rPr lang="en-US" sz="2600" spc="52">
                <a:solidFill>
                  <a:srgbClr val="191919"/>
                </a:solidFill>
                <a:latin typeface="Poppins"/>
              </a:rPr>
              <a:t> 0.0232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52">
                <a:solidFill>
                  <a:srgbClr val="191919"/>
                </a:solidFill>
                <a:latin typeface="Poppins Bold"/>
              </a:rPr>
              <a:t>Evaluation Process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52">
                <a:solidFill>
                  <a:srgbClr val="191919"/>
                </a:solidFill>
                <a:latin typeface="Poppins"/>
              </a:rPr>
              <a:t>Calculated ROUGE scores using the Pegasus model on the test dataset.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52">
                <a:solidFill>
                  <a:srgbClr val="191919"/>
                </a:solidFill>
                <a:latin typeface="Poppins"/>
              </a:rPr>
              <a:t>Emphasized on precision in unigram overlap (ROUGE-1) and sentence-level overlap (ROUGE-L).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52">
                <a:solidFill>
                  <a:srgbClr val="191919"/>
                </a:solidFill>
                <a:latin typeface="Poppins"/>
              </a:rPr>
              <a:t>O</a:t>
            </a:r>
            <a:r>
              <a:rPr lang="en-US" sz="2600" spc="52">
                <a:solidFill>
                  <a:srgbClr val="191919"/>
                </a:solidFill>
                <a:latin typeface="Poppins Bold"/>
              </a:rPr>
              <a:t>bservations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52">
                <a:solidFill>
                  <a:srgbClr val="191919"/>
                </a:solidFill>
                <a:latin typeface="Poppins"/>
              </a:rPr>
              <a:t>Notable performance in unigram overlap (ROUGE-1).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900"/>
              </a:lnSpc>
            </a:pPr>
          </a:p>
          <a:p>
            <a:pPr algn="l" marL="0" indent="0" lvl="0">
              <a:lnSpc>
                <a:spcPts val="39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510242" y="9210638"/>
            <a:ext cx="374905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spc="120">
                <a:solidFill>
                  <a:srgbClr val="191919"/>
                </a:solidFill>
                <a:latin typeface="Poppins"/>
              </a:rPr>
              <a:t>The Power of Visual Charts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291398"/>
            <a:ext cx="7440814" cy="207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5"/>
              </a:lnSpc>
            </a:pPr>
            <a:r>
              <a:rPr lang="en-US" sz="6500" spc="390">
                <a:solidFill>
                  <a:srgbClr val="191919"/>
                </a:solidFill>
                <a:latin typeface="Poppins Heavy"/>
              </a:rPr>
              <a:t>MODEL  </a:t>
            </a:r>
          </a:p>
          <a:p>
            <a:pPr>
              <a:lnSpc>
                <a:spcPts val="7995"/>
              </a:lnSpc>
            </a:pPr>
            <a:r>
              <a:rPr lang="en-US" sz="6500" spc="390">
                <a:solidFill>
                  <a:srgbClr val="191919"/>
                </a:solidFill>
                <a:latin typeface="Poppins Heavy"/>
              </a:rPr>
              <a:t>      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DAF1RywTXE8</dc:identifier>
  <dcterms:modified xsi:type="dcterms:W3CDTF">2011-08-01T06:04:30Z</dcterms:modified>
  <cp:revision>1</cp:revision>
  <dc:title>BTP</dc:title>
</cp:coreProperties>
</file>